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9C31C-2BF1-4BC8-A91C-3E501E05C786}" type="datetimeFigureOut">
              <a:rPr lang="ru-RU" smtClean="0"/>
              <a:pPr/>
              <a:t>15.03.2014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1A25E6-BB72-4110-9E47-15F869231B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1A25E6-BB72-4110-9E47-15F869231BF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688A453-8C3D-4CA4-9F2A-006108029633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2030" y="990600"/>
            <a:ext cx="8229600" cy="3505199"/>
          </a:xfrm>
          <a:noFill/>
          <a:ln/>
        </p:spPr>
        <p:txBody>
          <a:bodyPr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ru-RU" sz="6000" b="1" kern="1200" cap="all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Роль Екатерины </a:t>
            </a:r>
            <a:r>
              <a:rPr lang="en-US" sz="6000" b="1" kern="1200" cap="all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II</a:t>
            </a:r>
            <a:r>
              <a:rPr lang="ru-RU" sz="6000" b="1" kern="1200" cap="all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в жизни России и Кубани</a:t>
            </a:r>
            <a:endParaRPr lang="ru-RU" sz="6000" b="1" kern="1200" cap="all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12787"/>
          </a:xfrm>
        </p:spPr>
        <p:txBody>
          <a:bodyPr/>
          <a:lstStyle/>
          <a:p>
            <a:r>
              <a:rPr lang="ru-RU" sz="3800"/>
              <a:t>История памятника Екатерине </a:t>
            </a:r>
            <a:r>
              <a:rPr lang="en-US" sz="3800"/>
              <a:t>II</a:t>
            </a:r>
            <a:endParaRPr lang="ru-RU" sz="3800"/>
          </a:p>
        </p:txBody>
      </p:sp>
      <p:sp>
        <p:nvSpPr>
          <p:cNvPr id="12291" name="Содержимое 27"/>
          <p:cNvSpPr>
            <a:spLocks noGrp="1"/>
          </p:cNvSpPr>
          <p:nvPr>
            <p:ph sz="half" idx="4294967295"/>
          </p:nvPr>
        </p:nvSpPr>
        <p:spPr>
          <a:xfrm>
            <a:off x="3810000" y="1066800"/>
            <a:ext cx="5334000" cy="4953000"/>
          </a:xfrm>
        </p:spPr>
        <p:txBody>
          <a:bodyPr>
            <a:normAutofit lnSpcReduction="10000"/>
          </a:bodyPr>
          <a:lstStyle/>
          <a:p>
            <a:pPr marL="495300" indent="-495300" algn="ctr">
              <a:buFont typeface="Wingdings" pitchFamily="2" charset="2"/>
              <a:buNone/>
            </a:pPr>
            <a:r>
              <a:rPr lang="ru-RU">
                <a:latin typeface="Times New Roman" pitchFamily="18" charset="0"/>
              </a:rPr>
              <a:t>В сентябре 2006 года</a:t>
            </a:r>
          </a:p>
          <a:p>
            <a:pPr marL="495300" indent="-495300" algn="ctr">
              <a:buFont typeface="Wingdings" pitchFamily="2" charset="2"/>
              <a:buNone/>
            </a:pPr>
            <a:r>
              <a:rPr lang="ru-RU">
                <a:latin typeface="Times New Roman" pitchFamily="18" charset="0"/>
              </a:rPr>
              <a:t>Кубанской столице</a:t>
            </a:r>
          </a:p>
          <a:p>
            <a:pPr marL="495300" indent="-495300" algn="ctr">
              <a:buFont typeface="Wingdings" pitchFamily="2" charset="2"/>
              <a:buNone/>
            </a:pPr>
            <a:r>
              <a:rPr lang="ru-RU">
                <a:latin typeface="Times New Roman" pitchFamily="18" charset="0"/>
              </a:rPr>
              <a:t>был возвращен ее главный символ – памятник императрице Екатерине Второй. Он находится в Екатерининском сквере у здания Законодательного собрания</a:t>
            </a:r>
          </a:p>
          <a:p>
            <a:pPr marL="495300" indent="-495300" algn="ctr">
              <a:buFont typeface="Wingdings" pitchFamily="2" charset="2"/>
              <a:buNone/>
            </a:pPr>
            <a:r>
              <a:rPr lang="ru-RU">
                <a:latin typeface="Times New Roman" pitchFamily="18" charset="0"/>
              </a:rPr>
              <a:t>Краснодарского края. </a:t>
            </a:r>
          </a:p>
        </p:txBody>
      </p:sp>
      <p:pic>
        <p:nvPicPr>
          <p:cNvPr id="12296" name="Picture 5" descr="Рисунок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066800"/>
            <a:ext cx="3962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12787"/>
          </a:xfrm>
        </p:spPr>
        <p:txBody>
          <a:bodyPr/>
          <a:lstStyle/>
          <a:p>
            <a:r>
              <a:rPr lang="ru-RU" sz="3800"/>
              <a:t>Святая великомученица Екатерина</a:t>
            </a:r>
          </a:p>
        </p:txBody>
      </p:sp>
      <p:sp>
        <p:nvSpPr>
          <p:cNvPr id="13315" name="Содержимое 3"/>
          <p:cNvSpPr>
            <a:spLocks noGrp="1"/>
          </p:cNvSpPr>
          <p:nvPr>
            <p:ph sz="half" idx="4294967295"/>
          </p:nvPr>
        </p:nvSpPr>
        <p:spPr>
          <a:xfrm>
            <a:off x="3886200" y="990600"/>
            <a:ext cx="5029200" cy="5486400"/>
          </a:xfrm>
        </p:spPr>
        <p:txBody>
          <a:bodyPr/>
          <a:lstStyle/>
          <a:p>
            <a:r>
              <a:rPr lang="ru-RU" sz="1600">
                <a:latin typeface="Times New Roman" pitchFamily="18" charset="0"/>
              </a:rPr>
              <a:t>Святая Екатерина была дочерью правителя Александрии, обладала редкой красотой и умом. Она объявила родителям, что выйдет замуж лишь за того, кто превзойдет ее в знатности, богатстве, красоте и мудрости.	</a:t>
            </a:r>
          </a:p>
          <a:p>
            <a:r>
              <a:rPr lang="ru-RU" sz="1600">
                <a:latin typeface="Times New Roman" pitchFamily="18" charset="0"/>
              </a:rPr>
              <a:t>Мать Екатерины, тайная христианка, повела дочь к духовному отцу за советом. Старец сказал девушке, что знает юношу, который  превосходит ее во всем. Образ жениха небесного родил в сердце девы  желание увидеть Его.</a:t>
            </a:r>
          </a:p>
          <a:p>
            <a:r>
              <a:rPr lang="ru-RU" sz="1600">
                <a:latin typeface="Times New Roman" pitchFamily="18" charset="0"/>
              </a:rPr>
              <a:t>Приняв святое крещение, Екатерина сподобилась увидеть Деву Марию с младенцем Иисусом. Господь ласково посмотрел на Екатерину и дал ей перстень. Когда видение окончилось, девушка увидела кольцо на своей руке.</a:t>
            </a:r>
          </a:p>
          <a:p>
            <a:r>
              <a:rPr lang="ru-RU" sz="1600">
                <a:latin typeface="Times New Roman" pitchFamily="18" charset="0"/>
              </a:rPr>
              <a:t>В то время в Александрию прибыл император Максимин (305–313) на языческое празднество, где в жертву приносились христиане. Екатерина, сострадая мученикам, вышла к правителю и исповедала ему свою веру.</a:t>
            </a:r>
          </a:p>
          <a:p>
            <a:r>
              <a:rPr lang="ru-RU" sz="1600">
                <a:latin typeface="Times New Roman" pitchFamily="18" charset="0"/>
              </a:rPr>
              <a:t>Император приказал казнить святую.</a:t>
            </a:r>
          </a:p>
        </p:txBody>
      </p:sp>
      <p:pic>
        <p:nvPicPr>
          <p:cNvPr id="13316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371600"/>
            <a:ext cx="36957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53560"/>
            <a:ext cx="8229600" cy="1007496"/>
          </a:xfrm>
          <a:noFill/>
          <a:ln/>
        </p:spPr>
        <p:txBody>
          <a:bodyPr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ru-RU" sz="4100" b="1" kern="120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Звезда и знак с бантом ордена Св. Великомученицы Екатерины.</a:t>
            </a:r>
          </a:p>
        </p:txBody>
      </p:sp>
      <p:sp>
        <p:nvSpPr>
          <p:cNvPr id="14339" name="Содержимое 3"/>
          <p:cNvSpPr>
            <a:spLocks noGrp="1"/>
          </p:cNvSpPr>
          <p:nvPr>
            <p:ph sz="half" idx="4294967295"/>
          </p:nvPr>
        </p:nvSpPr>
        <p:spPr>
          <a:xfrm>
            <a:off x="3886200" y="1219200"/>
            <a:ext cx="5029200" cy="49530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sz="2200"/>
              <a:t>     </a:t>
            </a:r>
            <a:r>
              <a:rPr lang="ru-RU" sz="2000">
                <a:latin typeface="Times New Roman" pitchFamily="18" charset="0"/>
              </a:rPr>
              <a:t>1714г. Петр учредил орден Св. Великомученицы Екатерины- высшую женскую награду. Царь так увековечил поступок своей супруги, будущей императрицы Екатерины </a:t>
            </a:r>
            <a:r>
              <a:rPr lang="en-US" sz="2000"/>
              <a:t>I</a:t>
            </a:r>
            <a:r>
              <a:rPr lang="ru-RU" sz="2000">
                <a:latin typeface="Times New Roman" pitchFamily="18" charset="0"/>
              </a:rPr>
              <a:t>, которая во время  Прутского похода пожертвовала свои драгоценности для подкупа турок. Орден имел 2 степени - большой и малый. Большой крест могли получить только 12 дам, малый – 94. Высшая степень ордена представляла собой крест с изображением Екатерины на белой, а с 1793 г. – на красной ленте с серебряной каймой. До 1917 года орден выдавался 734 раза, преимущественно придворным дамам.</a:t>
            </a:r>
          </a:p>
        </p:txBody>
      </p:sp>
      <p:pic>
        <p:nvPicPr>
          <p:cNvPr id="14340" name="Picture 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" y="1600200"/>
            <a:ext cx="3711575" cy="4724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3550" y="274320"/>
            <a:ext cx="8229600" cy="783772"/>
          </a:xfrm>
          <a:noFill/>
          <a:ln/>
        </p:spPr>
        <p:txBody>
          <a:bodyPr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ru-RU"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Екатерина </a:t>
            </a:r>
            <a:r>
              <a:rPr lang="en-US"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II </a:t>
            </a:r>
            <a:r>
              <a:rPr lang="ru-RU"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и её внутренняя политика</a:t>
            </a:r>
            <a:endParaRPr lang="ru-RU" sz="4100" b="1" kern="120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099" name="Picture 7" descr="I:\Семинар 27 ноября 2008г\СЕМИНАР - урок Екатерина\Всекубанский урок - Екатерина II\Материалы к уроку\ФОТО - Ekaterina-II\pain_ekaterina=1758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600200"/>
            <a:ext cx="3848100" cy="4419600"/>
          </a:xfrm>
        </p:spPr>
      </p:pic>
      <p:sp>
        <p:nvSpPr>
          <p:cNvPr id="4100" name="Содержимое 3"/>
          <p:cNvSpPr>
            <a:spLocks noGrp="1"/>
          </p:cNvSpPr>
          <p:nvPr>
            <p:ph sz="half" idx="4294967295"/>
          </p:nvPr>
        </p:nvSpPr>
        <p:spPr>
          <a:xfrm>
            <a:off x="3810000" y="1066800"/>
            <a:ext cx="5181600" cy="5181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400"/>
              <a:t>1. Учредила «Уложенную комиссию» по разработке нового свода законов  Российской империи (1767-1768).</a:t>
            </a:r>
          </a:p>
          <a:p>
            <a:pPr>
              <a:buFont typeface="Wingdings" pitchFamily="2" charset="2"/>
              <a:buNone/>
            </a:pPr>
            <a:r>
              <a:rPr lang="ru-RU" sz="1400"/>
              <a:t>2. Впервые в России появились  выборные суды – без решения суда никто не мог быть признан виновным (крепостных судил сам помещик).</a:t>
            </a:r>
          </a:p>
          <a:p>
            <a:pPr>
              <a:buFont typeface="Wingdings" pitchFamily="2" charset="2"/>
              <a:buNone/>
            </a:pPr>
            <a:r>
              <a:rPr lang="ru-RU" sz="1400"/>
              <a:t>3. В 1775г. было издано  «Учреждение для управления губерний Всероссийской  империи» (для подавления крестьянских восстаний) – число губерний увеличилось с 20 до 51.</a:t>
            </a:r>
          </a:p>
          <a:p>
            <a:pPr>
              <a:buFont typeface="Wingdings" pitchFamily="2" charset="2"/>
              <a:buNone/>
            </a:pPr>
            <a:r>
              <a:rPr lang="ru-RU" sz="1400"/>
              <a:t>4. Была создана система начального образования для детей из всех сословий, кроме крепостных крестьян.</a:t>
            </a:r>
          </a:p>
          <a:p>
            <a:pPr>
              <a:buFont typeface="Wingdings" pitchFamily="2" charset="2"/>
              <a:buNone/>
            </a:pPr>
            <a:r>
              <a:rPr lang="ru-RU" sz="1400"/>
              <a:t>5. 1785г. «Жалованная грамота дворянству»:</a:t>
            </a:r>
          </a:p>
          <a:p>
            <a:pPr>
              <a:buFont typeface="Wingdings" pitchFamily="2" charset="2"/>
              <a:buNone/>
            </a:pPr>
            <a:r>
              <a:rPr lang="ru-RU" sz="1400"/>
              <a:t>        а) право владения крепостными крестьянами, </a:t>
            </a:r>
          </a:p>
          <a:p>
            <a:pPr>
              <a:buFont typeface="Wingdings" pitchFamily="2" charset="2"/>
              <a:buNone/>
            </a:pPr>
            <a:r>
              <a:rPr lang="ru-RU" sz="1400"/>
              <a:t>        землями и недрами земли; </a:t>
            </a:r>
          </a:p>
          <a:p>
            <a:pPr>
              <a:buFont typeface="Wingdings" pitchFamily="2" charset="2"/>
              <a:buNone/>
            </a:pPr>
            <a:r>
              <a:rPr lang="ru-RU" sz="1400"/>
              <a:t>        б) право  основать свои заводы и фабрики;  </a:t>
            </a:r>
          </a:p>
          <a:p>
            <a:pPr>
              <a:buFont typeface="Wingdings" pitchFamily="2" charset="2"/>
              <a:buNone/>
            </a:pPr>
            <a:r>
              <a:rPr lang="ru-RU" sz="1400"/>
              <a:t>        в) право заводить на своих землях  торги и ярмарки; </a:t>
            </a:r>
          </a:p>
          <a:p>
            <a:pPr>
              <a:buFont typeface="Wingdings" pitchFamily="2" charset="2"/>
              <a:buNone/>
            </a:pPr>
            <a:r>
              <a:rPr lang="ru-RU" sz="1400"/>
              <a:t>        г) освобождались от налогов и поборов от </a:t>
            </a:r>
          </a:p>
          <a:p>
            <a:pPr>
              <a:buFont typeface="Wingdings" pitchFamily="2" charset="2"/>
              <a:buNone/>
            </a:pPr>
            <a:r>
              <a:rPr lang="ru-RU" sz="1400"/>
              <a:t>        обязательной службы;</a:t>
            </a:r>
          </a:p>
          <a:p>
            <a:pPr>
              <a:buFont typeface="Wingdings" pitchFamily="2" charset="2"/>
              <a:buNone/>
            </a:pPr>
            <a:r>
              <a:rPr lang="ru-RU" sz="1400"/>
              <a:t>        е) вводилось дворянское самоуправление.</a:t>
            </a:r>
          </a:p>
          <a:p>
            <a:pPr>
              <a:buFont typeface="Wingdings" pitchFamily="2" charset="2"/>
              <a:buNone/>
            </a:pPr>
            <a:r>
              <a:rPr lang="ru-RU" sz="1400"/>
              <a:t>6. Врачебная помощь стала  делом государственным, </a:t>
            </a:r>
          </a:p>
          <a:p>
            <a:pPr>
              <a:buFont typeface="Wingdings" pitchFamily="2" charset="2"/>
              <a:buNone/>
            </a:pPr>
            <a:r>
              <a:rPr lang="ru-RU" sz="1400"/>
              <a:t>       каждый город обязан был иметь аптеку и больницу.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 idx="4294967295"/>
          </p:nvPr>
        </p:nvSpPr>
        <p:spPr>
          <a:xfrm>
            <a:off x="463550" y="233610"/>
            <a:ext cx="8229600" cy="901874"/>
          </a:xfrm>
          <a:noFill/>
          <a:ln/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ru-RU" sz="4100" b="1" kern="120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Екатерина о воспитании</a:t>
            </a:r>
          </a:p>
        </p:txBody>
      </p:sp>
      <p:pic>
        <p:nvPicPr>
          <p:cNvPr id="5123" name="Picture 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35688" y="3090863"/>
            <a:ext cx="1063625" cy="1373187"/>
          </a:xfrm>
        </p:spPr>
      </p:pic>
      <p:sp>
        <p:nvSpPr>
          <p:cNvPr id="5124" name="Текст 20"/>
          <p:cNvSpPr>
            <a:spLocks noGrp="1"/>
          </p:cNvSpPr>
          <p:nvPr>
            <p:ph type="body" sz="half" idx="4294967295"/>
          </p:nvPr>
        </p:nvSpPr>
        <p:spPr>
          <a:xfrm>
            <a:off x="3733800" y="1143000"/>
            <a:ext cx="5181600" cy="51816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</a:rPr>
              <a:t>1. Она занималась воспитанием своего внука, будущего императора.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</a:rPr>
              <a:t>2. Считала, что «Корень всему добру и злу – это воспитание».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</a:rPr>
              <a:t>3. Читала произведения французских  просветителей (Вольтер, </a:t>
            </a:r>
            <a:r>
              <a:rPr lang="ru-RU" sz="2000"/>
              <a:t>Р</a:t>
            </a:r>
            <a:r>
              <a:rPr lang="ru-RU" sz="2000">
                <a:latin typeface="Times New Roman" pitchFamily="18" charset="0"/>
              </a:rPr>
              <a:t>уссо, </a:t>
            </a:r>
            <a:r>
              <a:rPr lang="ru-RU" sz="2000"/>
              <a:t>М</a:t>
            </a:r>
            <a:r>
              <a:rPr lang="ru-RU" sz="2000">
                <a:latin typeface="Times New Roman" pitchFamily="18" charset="0"/>
              </a:rPr>
              <a:t>онтескье).</a:t>
            </a:r>
            <a:r>
              <a:rPr lang="ru-RU" sz="2000"/>
              <a:t> </a:t>
            </a:r>
            <a:r>
              <a:rPr lang="ru-RU" sz="2000">
                <a:latin typeface="Times New Roman" pitchFamily="18" charset="0"/>
              </a:rPr>
              <a:t>Её эпоха вошла в историю.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</a:rPr>
              <a:t>     России как Просвещенного абсолютизма.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</a:rPr>
              <a:t>4. Выступала противницей пыток и смертной казни.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</a:rPr>
              <a:t>5. Принимала активное участие в литературной жизни, писала поучительные сказки («О царевиче Хлоре»).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</a:rPr>
              <a:t>6. Основала женское образование в России (Смольный институт благородных девиц, 1764 г.).</a:t>
            </a:r>
          </a:p>
        </p:txBody>
      </p:sp>
      <p:pic>
        <p:nvPicPr>
          <p:cNvPr id="5125" name="Picture 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04800" y="1295400"/>
            <a:ext cx="3429000" cy="4572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95821"/>
            <a:ext cx="8229600" cy="1613311"/>
          </a:xfrm>
          <a:noFill/>
          <a:ln/>
        </p:spPr>
        <p:txBody>
          <a:bodyPr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ru-RU" sz="4100" b="1" kern="120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29.12.1768.г. (09.01.1769 г.) указ о введении в России первых бумажных денег – ассигнаций.</a:t>
            </a:r>
          </a:p>
        </p:txBody>
      </p:sp>
      <p:pic>
        <p:nvPicPr>
          <p:cNvPr id="6147" name="Picture 4" descr="I:\Семинар 27 ноября 2008г\СЕМИНАР - урок Екатерина\Всекубанский урок - Екатерина II\Материалы к уроку\ФОТО - Ekaterina-II\100r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2057400"/>
            <a:ext cx="8382000" cy="4495800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>
          <a:xfrm>
            <a:off x="235234" y="273050"/>
            <a:ext cx="8597332" cy="1143000"/>
          </a:xfrm>
          <a:noFill/>
          <a:ln/>
        </p:spPr>
        <p:txBody>
          <a:bodyPr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ru-RU" sz="4100" b="1" kern="120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Ордена, учрежденные Екатериной </a:t>
            </a:r>
            <a:r>
              <a:rPr lang="en-US" sz="4100" b="1" kern="120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II</a:t>
            </a:r>
            <a:r>
              <a:rPr lang="ru-RU" sz="4100" b="1" kern="120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idx="4294967295"/>
          </p:nvPr>
        </p:nvSpPr>
        <p:spPr>
          <a:xfrm>
            <a:off x="304800" y="1600200"/>
            <a:ext cx="3733800" cy="1143000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sz="1500">
                <a:latin typeface="Times New Roman" pitchFamily="18" charset="0"/>
              </a:rPr>
              <a:t>1769г. ВОЕННЫЙ ОРДЕН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500">
                <a:latin typeface="Times New Roman" pitchFamily="18" charset="0"/>
              </a:rPr>
              <a:t>СВ. ВЕЛИКОМУЧЕНИКА И ПОБЕДОНОСЦА ГЕОРГИЯ С ДЕВИЗОМ « ЗА СЛУЖБУ И ХРАБРОСТЬ».</a:t>
            </a:r>
          </a:p>
        </p:txBody>
      </p:sp>
      <p:sp>
        <p:nvSpPr>
          <p:cNvPr id="7172" name="Текст 11"/>
          <p:cNvSpPr>
            <a:spLocks noGrp="1"/>
          </p:cNvSpPr>
          <p:nvPr>
            <p:ph type="body" sz="half" idx="4294967295"/>
          </p:nvPr>
        </p:nvSpPr>
        <p:spPr>
          <a:xfrm>
            <a:off x="4495800" y="1447800"/>
            <a:ext cx="4194175" cy="1447800"/>
          </a:xfrm>
        </p:spPr>
        <p:txBody>
          <a:bodyPr anchor="ctr"/>
          <a:lstStyle/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1500">
                <a:latin typeface="Times New Roman" pitchFamily="18" charset="0"/>
              </a:rPr>
              <a:t>1782Г. В ЧЕСТЬ 20-ЛЕТИЯ ЦАРСТВОВАНИЯ   ЕКАТЕРИНЫ </a:t>
            </a:r>
            <a:r>
              <a:rPr lang="en-US" sz="1500"/>
              <a:t>II</a:t>
            </a:r>
            <a:r>
              <a:rPr lang="ru-RU" sz="1500">
                <a:latin typeface="Times New Roman" pitchFamily="18" charset="0"/>
              </a:rPr>
              <a:t> УЧРЕЖДЕН ОРДЕН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1500">
                <a:latin typeface="Times New Roman" pitchFamily="18" charset="0"/>
              </a:rPr>
              <a:t> СВ. РАВНОАПОСТОЛЬНОГО КНЯЗЯ ВЛАДИМИРА, ПРЕДНАЗНАЧЕННЫЙ ДЛЯ   НАГРАЖДЕНИЯ ЗА ГРАЖДАНСКУЮ ДЕЯТЕЛЬНОСТЬ.</a:t>
            </a:r>
          </a:p>
        </p:txBody>
      </p:sp>
      <p:pic>
        <p:nvPicPr>
          <p:cNvPr id="7173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" y="3124200"/>
            <a:ext cx="3048000" cy="3352800"/>
          </a:xfrm>
          <a:noFill/>
        </p:spPr>
      </p:pic>
      <p:pic>
        <p:nvPicPr>
          <p:cNvPr id="7174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029200" y="3124200"/>
            <a:ext cx="3276600" cy="3352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2476" y="283157"/>
            <a:ext cx="7984715" cy="1155018"/>
          </a:xfrm>
          <a:noFill/>
          <a:ln/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ru-RU" sz="4100" b="1" kern="120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Внешняя политика Екатерины 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4294967295"/>
          </p:nvPr>
        </p:nvSpPr>
        <p:spPr>
          <a:xfrm>
            <a:off x="228600" y="1447800"/>
            <a:ext cx="8686800" cy="4648200"/>
          </a:xfrm>
        </p:spPr>
        <p:txBody>
          <a:bodyPr/>
          <a:lstStyle/>
          <a:p>
            <a:pPr marL="650875" indent="-650875">
              <a:buFont typeface="Wingdings 2" pitchFamily="18" charset="2"/>
              <a:buAutoNum type="arabicPeriod"/>
            </a:pPr>
            <a:r>
              <a:rPr lang="ru-RU" sz="2400">
                <a:latin typeface="Times New Roman" pitchFamily="18" charset="0"/>
              </a:rPr>
              <a:t>В</a:t>
            </a:r>
            <a:r>
              <a:rPr lang="ru-RU" sz="2400"/>
              <a:t> </a:t>
            </a:r>
            <a:r>
              <a:rPr lang="ru-RU" sz="2400">
                <a:latin typeface="Times New Roman" pitchFamily="18" charset="0"/>
              </a:rPr>
              <a:t>результате двух русско-турецких войн 1768-1774 и 1787-1791 гг. к России отошли Крымский полуостров и вся территория Северного Причерноморья, Россия получила выход к Черному морю, создала Черноморский флот.</a:t>
            </a:r>
          </a:p>
          <a:p>
            <a:pPr marL="650875" indent="-650875">
              <a:buFont typeface="Wingdings 2" pitchFamily="18" charset="2"/>
              <a:buAutoNum type="arabicPeriod"/>
            </a:pPr>
            <a:r>
              <a:rPr lang="ru-RU" sz="2400">
                <a:latin typeface="Times New Roman" pitchFamily="18" charset="0"/>
              </a:rPr>
              <a:t>В 1772-1792 гг. Россия принимала участие в трех разделах Речи Посполитой, в результате которых к империи присоединила Белоруссию, Западную Украину, Литву, Курляндию.</a:t>
            </a:r>
          </a:p>
          <a:p>
            <a:pPr marL="650875" indent="-650875">
              <a:buFont typeface="Wingdings 2" pitchFamily="18" charset="2"/>
              <a:buAutoNum type="arabicPeriod"/>
            </a:pPr>
            <a:r>
              <a:rPr lang="ru-RU" sz="2400">
                <a:latin typeface="Times New Roman" pitchFamily="18" charset="0"/>
              </a:rPr>
              <a:t>1783 г. в Георгиевске был подписан трактат о переходе Грузии под покровительство России и признании грузинским царем верховной власти российской императрицы.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2"/>
          <p:cNvSpPr>
            <a:spLocks noGrp="1"/>
          </p:cNvSpPr>
          <p:nvPr>
            <p:ph type="dt" sz="quarter" idx="10"/>
          </p:nvPr>
        </p:nvSpPr>
        <p:spPr>
          <a:xfrm>
            <a:off x="457200" y="6416675"/>
            <a:ext cx="2133600" cy="365125"/>
          </a:xfrm>
          <a:noFill/>
          <a:ln/>
        </p:spPr>
        <p:txBody>
          <a:bodyPr/>
          <a:lstStyle/>
          <a:p>
            <a:endParaRPr lang="ru-RU">
              <a:solidFill>
                <a:srgbClr val="BCBCBC"/>
              </a:solidFill>
              <a:latin typeface="Arial" charset="0"/>
            </a:endParaRPr>
          </a:p>
        </p:txBody>
      </p:sp>
      <p:pic>
        <p:nvPicPr>
          <p:cNvPr id="9220" name="Picture 5" descr="706026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338" y="1600200"/>
            <a:ext cx="3548062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6" descr="87E445F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4750" y="1600200"/>
            <a:ext cx="344963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sz="2600"/>
              <a:t>Главная реликвия Кубанского казачьего войска – жалованная грамота императрицы Екатерины </a:t>
            </a:r>
            <a:r>
              <a:rPr lang="en-US" sz="2600"/>
              <a:t>II</a:t>
            </a:r>
            <a:r>
              <a:rPr lang="ru-RU" sz="2600"/>
              <a:t>, дарованная казакам 30 июня 1792г.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>
          <a:xfrm>
            <a:off x="457200" y="273498"/>
            <a:ext cx="8229600" cy="937886"/>
          </a:xfrm>
          <a:noFill/>
          <a:ln/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ru-RU" sz="4100" b="1" kern="120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Екатерина и Кубань.</a:t>
            </a:r>
          </a:p>
        </p:txBody>
      </p:sp>
      <p:sp>
        <p:nvSpPr>
          <p:cNvPr id="10243" name="Содержимое 4"/>
          <p:cNvSpPr>
            <a:spLocks noGrp="1"/>
          </p:cNvSpPr>
          <p:nvPr>
            <p:ph idx="4294967295"/>
          </p:nvPr>
        </p:nvSpPr>
        <p:spPr>
          <a:xfrm>
            <a:off x="457200" y="1219200"/>
            <a:ext cx="8229600" cy="48768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sz="2600">
                <a:latin typeface="Times New Roman" pitchFamily="18" charset="0"/>
              </a:rPr>
              <a:t>Осенью 1793 года казаки заложили на берегу Кубани войсковой город, который стал военно-административным центром и получил название  в часть Екатерины </a:t>
            </a:r>
            <a:r>
              <a:rPr lang="en-US" sz="2600"/>
              <a:t>II</a:t>
            </a:r>
            <a:r>
              <a:rPr lang="ru-RU" sz="2600">
                <a:latin typeface="Times New Roman" pitchFamily="18" charset="0"/>
              </a:rPr>
              <a:t>. Его возведение началось на территории Карасунского Кута. К югу, напротив излучины реки Кубани была основана крепость, в которой находилась войсковое управление с казармами для размещения куренных атаманов, бездомных и престарелых казаков.</a:t>
            </a:r>
          </a:p>
          <a:p>
            <a:pPr>
              <a:buFont typeface="Wingdings" pitchFamily="2" charset="2"/>
              <a:buNone/>
            </a:pPr>
            <a:r>
              <a:rPr lang="ru-RU" sz="2600">
                <a:latin typeface="Times New Roman" pitchFamily="18" charset="0"/>
              </a:rPr>
              <a:t>Екатеринодар  строился строго по плану, что позволяло сохранить городу о прямолинейность улиц и кварталов.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87409" y="232529"/>
            <a:ext cx="8305565" cy="943054"/>
          </a:xfrm>
          <a:noFill/>
          <a:ln/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ru-RU" sz="4100" b="1" kern="120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Дары Екатерины </a:t>
            </a:r>
            <a:r>
              <a:rPr lang="en-US" sz="4100" b="1" kern="120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II</a:t>
            </a:r>
            <a:r>
              <a:rPr lang="ru-RU" sz="4100" b="1" kern="120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казакам.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228600" y="1066800"/>
            <a:ext cx="4040188" cy="1143000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sz="1300">
                <a:latin typeface="Times New Roman" pitchFamily="18" charset="0"/>
              </a:rPr>
              <a:t>В МАЕ 1788г. ЕКАТЕРИНА </a:t>
            </a:r>
            <a:r>
              <a:rPr lang="en-US" sz="1300"/>
              <a:t>II</a:t>
            </a:r>
            <a:r>
              <a:rPr lang="ru-RU" sz="1300">
                <a:latin typeface="Times New Roman" pitchFamily="18" charset="0"/>
              </a:rPr>
              <a:t> ПОЖАЛОВАЛА ВНОВЬ ОБРАЗОВАННОМУ ВОЙСКУ ВЕРНЫХ КАЗАКОВ ПЕЧАТЬ С ИЗОБРАЖЕНИЕМ КАЗАКА И НАДПИСЬЮ: «ПЕЧАТЬ КОША ВОЙСКА ВЕРНЫХ КАЗАКОВ».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4724400" y="1143000"/>
            <a:ext cx="4041775" cy="990600"/>
          </a:xfrm>
        </p:spPr>
        <p:txBody>
          <a:bodyPr anchor="ctr"/>
          <a:lstStyle/>
          <a:p>
            <a:pPr marL="0" indent="0" algn="ctr">
              <a:spcBef>
                <a:spcPct val="50000"/>
              </a:spcBef>
              <a:buFont typeface="Wingdings" pitchFamily="2" charset="2"/>
              <a:buNone/>
            </a:pPr>
            <a:r>
              <a:rPr lang="ru-RU" sz="13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БЕЛЫЕ ЗНАМЁНА , ЖАЛОВАННЫЕ ЕКАТЕРИНОЙ </a:t>
            </a:r>
            <a:r>
              <a:rPr lang="en-US" sz="1300">
                <a:effectLst>
                  <a:outerShdw blurRad="38100" dist="38100" dir="2700000" algn="tl">
                    <a:srgbClr val="C0C0C0"/>
                  </a:outerShdw>
                </a:effectLst>
              </a:rPr>
              <a:t>II</a:t>
            </a:r>
            <a:r>
              <a:rPr lang="ru-RU" sz="13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ЧЕРНОМОРСКИМ КАЗАКАМ.</a:t>
            </a:r>
          </a:p>
          <a:p>
            <a:pPr marL="0" indent="0" algn="ctr">
              <a:spcBef>
                <a:spcPct val="50000"/>
              </a:spcBef>
              <a:buFont typeface="Wingdings" pitchFamily="2" charset="2"/>
              <a:buNone/>
            </a:pPr>
            <a:r>
              <a:rPr lang="ru-RU" sz="13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БЛЮДО И СОЛОНКА – ПОДАРОК ЕКАТЕРИНЫ </a:t>
            </a:r>
            <a:r>
              <a:rPr lang="en-US" sz="1300">
                <a:effectLst>
                  <a:outerShdw blurRad="38100" dist="38100" dir="2700000" algn="tl">
                    <a:srgbClr val="C0C0C0"/>
                  </a:outerShdw>
                </a:effectLst>
              </a:rPr>
              <a:t>II</a:t>
            </a:r>
            <a:endParaRPr lang="ru-RU" sz="13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1270" name="Содержимое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209800"/>
            <a:ext cx="26003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2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876800" y="2209800"/>
            <a:ext cx="3889375" cy="2124075"/>
          </a:xfrm>
          <a:noFill/>
        </p:spPr>
      </p:pic>
      <p:pic>
        <p:nvPicPr>
          <p:cNvPr id="11272" name="Picture 3" descr="C:\Documents and Settings\Андрей\Мои документы\Мои рисунки\блюд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4572000"/>
            <a:ext cx="3886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750</Words>
  <PresentationFormat>Экран (4:3)</PresentationFormat>
  <Paragraphs>57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Роль Екатерины II в жизни России и Кубани</vt:lpstr>
      <vt:lpstr>Екатерина II и её внутренняя политика</vt:lpstr>
      <vt:lpstr>Екатерина о воспитании</vt:lpstr>
      <vt:lpstr>29.12.1768.г. (09.01.1769 г.) указ о введении в России первых бумажных денег – ассигнаций.</vt:lpstr>
      <vt:lpstr>Ордена, учрежденные Екатериной II.</vt:lpstr>
      <vt:lpstr>Внешняя политика Екатерины </vt:lpstr>
      <vt:lpstr>Главная реликвия Кубанского казачьего войска – жалованная грамота императрицы Екатерины II, дарованная казакам 30 июня 1792г.</vt:lpstr>
      <vt:lpstr>Екатерина и Кубань.</vt:lpstr>
      <vt:lpstr> Дары Екатерины II казакам.</vt:lpstr>
      <vt:lpstr>История памятника Екатерине II</vt:lpstr>
      <vt:lpstr>Святая великомученица Екатерина</vt:lpstr>
      <vt:lpstr>Звезда и знак с бантом ордена Св. Великомученицы Екатерины.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назимовы</dc:creator>
  <cp:lastModifiedBy>1</cp:lastModifiedBy>
  <cp:revision>2</cp:revision>
  <dcterms:created xsi:type="dcterms:W3CDTF">2014-03-15T20:22:03Z</dcterms:created>
  <dcterms:modified xsi:type="dcterms:W3CDTF">2014-03-15T20:27:45Z</dcterms:modified>
</cp:coreProperties>
</file>